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78" r:id="rId3"/>
  </p:sldIdLst>
  <p:sldSz cx="6858000" cy="9906000" type="A4"/>
  <p:notesSz cx="6794500" cy="9931400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7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2" clrIdx="0">
    <p:extLst/>
  </p:cmAuthor>
  <p:cmAuthor id="2" name="Laura Warin" initials="LW" lastIdx="17" clrIdx="1">
    <p:extLst/>
  </p:cmAuthor>
  <p:cmAuthor id="3" name="Maddy" initials="M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CDE"/>
    <a:srgbClr val="C3D69B"/>
    <a:srgbClr val="61C6F1"/>
    <a:srgbClr val="114152"/>
    <a:srgbClr val="1F7695"/>
    <a:srgbClr val="62C6F1"/>
    <a:srgbClr val="E6E6E6"/>
    <a:srgbClr val="F6AA39"/>
    <a:srgbClr val="EBE5DF"/>
    <a:srgbClr val="FA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3" autoAdjust="0"/>
    <p:restoredTop sz="94660"/>
  </p:normalViewPr>
  <p:slideViewPr>
    <p:cSldViewPr>
      <p:cViewPr>
        <p:scale>
          <a:sx n="130" d="100"/>
          <a:sy n="130" d="100"/>
        </p:scale>
        <p:origin x="-2154" y="330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570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1" y="1"/>
            <a:ext cx="2944813" cy="496570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6125"/>
            <a:ext cx="25749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7" rIns="91572" bIns="457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572" tIns="45787" rIns="91572" bIns="457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240"/>
            <a:ext cx="2944813" cy="496570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1" y="9433240"/>
            <a:ext cx="2944813" cy="496570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8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46960" y="4376454"/>
            <a:ext cx="6398920" cy="3223054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Rectangle 34"/>
          <p:cNvSpPr/>
          <p:nvPr/>
        </p:nvSpPr>
        <p:spPr>
          <a:xfrm>
            <a:off x="246491" y="3865751"/>
            <a:ext cx="6399390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179480" y="188967"/>
            <a:ext cx="17272" cy="1034451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3"/>
            <a:ext cx="4526324" cy="842966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2842719" y="762612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8" y="57248"/>
            <a:ext cx="3227349" cy="2281736"/>
          </a:xfrm>
          <a:prstGeom prst="rect">
            <a:avLst/>
          </a:prstGeom>
          <a:solidFill>
            <a:srgbClr val="F3F7FA">
              <a:alpha val="0"/>
            </a:srgbClr>
          </a:solidFill>
        </p:spPr>
      </p:pic>
      <p:sp>
        <p:nvSpPr>
          <p:cNvPr id="15" name="TextBox 14"/>
          <p:cNvSpPr txBox="1"/>
          <p:nvPr/>
        </p:nvSpPr>
        <p:spPr>
          <a:xfrm>
            <a:off x="1378542" y="251934"/>
            <a:ext cx="4368514" cy="97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</a:t>
            </a:r>
            <a:r>
              <a:rPr lang="hr-HR" sz="2000" dirty="0" err="1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iprema</a:t>
            </a:r>
            <a:r>
              <a:rPr lang="hr-HR" sz="20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vozila</a:t>
            </a:r>
            <a:r>
              <a:rPr lang="en-US" sz="20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hr-HR" sz="20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vozača i </a:t>
            </a:r>
          </a:p>
          <a:p>
            <a:pPr algn="ctr"/>
            <a:r>
              <a:rPr lang="hr-HR" sz="20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utovar peradi</a:t>
            </a:r>
            <a:endParaRPr lang="en-US" sz="20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BE" dirty="0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5747056" y="188967"/>
            <a:ext cx="0" cy="854472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68518" y="1369462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Poveznica na sve vodiče i </a:t>
            </a:r>
            <a:r>
              <a:rPr lang="en-GB" sz="1050" i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</a:t>
            </a:r>
            <a:r>
              <a:rPr lang="hr-HR" sz="1050" i="1" dirty="0" err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cije</a:t>
            </a:r>
            <a:r>
              <a:rPr lang="en-GB" sz="105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endParaRPr lang="en-GB" sz="105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GB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2090" y="3573447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648196" y="3908553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Što je potrebno za pripremu vozila za prijevoz peradi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871" y="4472723"/>
            <a:ext cx="18118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Osigurati da je 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hr-HR" sz="11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ozilo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primjereno za prijevoz i čisto.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89986" y="4485779"/>
            <a:ext cx="3080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Osigurati dostatno osvjetljenje i opremu za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kontrolu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ptica tijekom nepredviđenog stajanja.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8868" y="6692553"/>
            <a:ext cx="201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Koristiti bočne pokrivače za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zaštitu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ptica od hladnog ili vrućeg vremena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smije se spriječiti cirkulacija zraka.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39490" y="4986601"/>
            <a:ext cx="27063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Osigurati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mikro klimu 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GB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i vlaga u vozilu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skladu s vremenskim uvjetima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osobito za jednodnevne piliće.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32286" y="5722788"/>
            <a:ext cx="20150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Osigurati pticama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pristup pitkoj vodi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prijevoza duljeg od 12 sati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4027987" y="6659604"/>
            <a:ext cx="412422" cy="188194"/>
          </a:xfrm>
          <a:prstGeom prst="line">
            <a:avLst/>
          </a:prstGeom>
          <a:ln w="1905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>
            <a:off x="620285" y="5366877"/>
            <a:ext cx="12096" cy="102913"/>
          </a:xfrm>
          <a:prstGeom prst="line">
            <a:avLst/>
          </a:prstGeom>
          <a:ln w="1905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 flipV="1">
            <a:off x="3153661" y="5719652"/>
            <a:ext cx="709186" cy="61146"/>
          </a:xfrm>
          <a:prstGeom prst="line">
            <a:avLst/>
          </a:prstGeom>
          <a:ln w="1905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46491" y="7689051"/>
            <a:ext cx="6399387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TextBox 81"/>
          <p:cNvSpPr txBox="1"/>
          <p:nvPr/>
        </p:nvSpPr>
        <p:spPr>
          <a:xfrm>
            <a:off x="479495" y="7728589"/>
            <a:ext cx="584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Spremnici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‘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Kako ih koristiti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?’</a:t>
            </a:r>
            <a:endParaRPr lang="en-US" sz="1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44106" y="8150501"/>
            <a:ext cx="6401771" cy="1611449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575" y="9099941"/>
            <a:ext cx="1373012" cy="709014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155366" y="8180000"/>
            <a:ext cx="19545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Čvrst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s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iguran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čitav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čist i s podom koji nije sklizak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dobar spremnik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Ima postrana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vrata za lakši pristup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još bolje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9048" y="9130322"/>
            <a:ext cx="2127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svrhu smanjenja ozljeda treba koristiti spremnike ili kontejnere koji omogućuju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lagan utovar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ptica.</a:t>
            </a:r>
            <a:endParaRPr lang="nl-BE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13" name="Straight Connector 112"/>
          <p:cNvCxnSpPr>
            <a:cxnSpLocks/>
            <a:endCxn id="38" idx="1"/>
          </p:cNvCxnSpPr>
          <p:nvPr/>
        </p:nvCxnSpPr>
        <p:spPr>
          <a:xfrm flipV="1">
            <a:off x="2495931" y="4785861"/>
            <a:ext cx="394055" cy="93212"/>
          </a:xfrm>
          <a:prstGeom prst="line">
            <a:avLst/>
          </a:prstGeom>
          <a:ln w="1905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1347320" y="7461994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" y="8188218"/>
            <a:ext cx="1419094" cy="94606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0" name="Rectangle 119"/>
          <p:cNvSpPr/>
          <p:nvPr/>
        </p:nvSpPr>
        <p:spPr>
          <a:xfrm>
            <a:off x="548758" y="9101250"/>
            <a:ext cx="32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400" b="1" dirty="0"/>
          </a:p>
        </p:txBody>
      </p:sp>
      <p:sp>
        <p:nvSpPr>
          <p:cNvPr id="121" name="Rectangle 120"/>
          <p:cNvSpPr/>
          <p:nvPr/>
        </p:nvSpPr>
        <p:spPr>
          <a:xfrm>
            <a:off x="3841947" y="8189129"/>
            <a:ext cx="32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400" b="1" dirty="0"/>
          </a:p>
        </p:txBody>
      </p:sp>
      <p:cxnSp>
        <p:nvCxnSpPr>
          <p:cNvPr id="122" name="Straight Connector 121"/>
          <p:cNvCxnSpPr>
            <a:cxnSpLocks/>
          </p:cNvCxnSpPr>
          <p:nvPr/>
        </p:nvCxnSpPr>
        <p:spPr>
          <a:xfrm>
            <a:off x="3432765" y="8231372"/>
            <a:ext cx="0" cy="1391893"/>
          </a:xfrm>
          <a:prstGeom prst="line">
            <a:avLst/>
          </a:prstGeom>
          <a:ln w="1270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56050" y="2004554"/>
            <a:ext cx="6389829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TextBox 77"/>
          <p:cNvSpPr txBox="1"/>
          <p:nvPr/>
        </p:nvSpPr>
        <p:spPr>
          <a:xfrm>
            <a:off x="777986" y="2029746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Koje su odgovornosti vozača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/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subjekata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24561" y="1724049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87" name="Rectangle 86"/>
          <p:cNvSpPr/>
          <p:nvPr/>
        </p:nvSpPr>
        <p:spPr>
          <a:xfrm>
            <a:off x="256050" y="2480355"/>
            <a:ext cx="6389829" cy="1265831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7151" y="2511592"/>
            <a:ext cx="446677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</a:t>
            </a:r>
            <a:r>
              <a:rPr lang="hr-HR" sz="11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iranje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puta, ovisno o vremenskim uvjetima.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Osigurati da su sve ptice na vozilu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sposobne za putovanje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Dobrobit ptica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 utovara do istovara s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vozila.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Tx/>
              <a:buAutoNum type="arabicPeriod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Obziran i ispravan način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utovara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ptica na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vozilo.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Znati postupati 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hitnim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situacijama.</a:t>
            </a:r>
            <a:endParaRPr lang="en-GB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36" y="2564610"/>
            <a:ext cx="1434493" cy="109658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8" name="Rectangle 57"/>
          <p:cNvSpPr/>
          <p:nvPr/>
        </p:nvSpPr>
        <p:spPr>
          <a:xfrm>
            <a:off x="382871" y="3610840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58" y="4982782"/>
            <a:ext cx="3935869" cy="2418733"/>
          </a:xfrm>
          <a:prstGeom prst="rect">
            <a:avLst/>
          </a:prstGeom>
          <a:solidFill>
            <a:srgbClr val="F3F7FA">
              <a:alpha val="0"/>
            </a:srgbClr>
          </a:solidFill>
        </p:spPr>
      </p:pic>
      <p:sp>
        <p:nvSpPr>
          <p:cNvPr id="70" name="Oval 69"/>
          <p:cNvSpPr/>
          <p:nvPr/>
        </p:nvSpPr>
        <p:spPr>
          <a:xfrm>
            <a:off x="3594071" y="6442089"/>
            <a:ext cx="361406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TextBox 64"/>
          <p:cNvSpPr txBox="1"/>
          <p:nvPr/>
        </p:nvSpPr>
        <p:spPr>
          <a:xfrm flipH="1">
            <a:off x="3642615" y="6429784"/>
            <a:ext cx="416904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5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1677" y="5117943"/>
            <a:ext cx="361406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xtBox 32"/>
          <p:cNvSpPr txBox="1"/>
          <p:nvPr/>
        </p:nvSpPr>
        <p:spPr>
          <a:xfrm flipH="1">
            <a:off x="488943" y="5131844"/>
            <a:ext cx="250700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158863" y="4902074"/>
            <a:ext cx="361406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TextBox 66"/>
          <p:cNvSpPr txBox="1"/>
          <p:nvPr/>
        </p:nvSpPr>
        <p:spPr>
          <a:xfrm flipH="1">
            <a:off x="2196653" y="4907718"/>
            <a:ext cx="416904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3133241" y="5311628"/>
            <a:ext cx="361406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TextBox 68"/>
          <p:cNvSpPr txBox="1"/>
          <p:nvPr/>
        </p:nvSpPr>
        <p:spPr>
          <a:xfrm flipH="1">
            <a:off x="3177873" y="5307981"/>
            <a:ext cx="333703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13564" y="5819936"/>
            <a:ext cx="361406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TextBox 65"/>
          <p:cNvSpPr txBox="1"/>
          <p:nvPr/>
        </p:nvSpPr>
        <p:spPr>
          <a:xfrm flipH="1">
            <a:off x="3445414" y="5818328"/>
            <a:ext cx="416904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4</a:t>
            </a:r>
            <a:endParaRPr lang="nl-BE" b="1" dirty="0">
              <a:solidFill>
                <a:schemeClr val="bg1"/>
              </a:solidFill>
            </a:endParaRPr>
          </a:p>
        </p:txBody>
      </p: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3757045" y="6005394"/>
            <a:ext cx="711525" cy="138125"/>
          </a:xfrm>
          <a:prstGeom prst="line">
            <a:avLst/>
          </a:prstGeom>
          <a:ln w="1905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539828" y="9423942"/>
            <a:ext cx="1029058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AVEC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099028" y="8952496"/>
            <a:ext cx="1029058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AVEC</a:t>
            </a:r>
            <a:endParaRPr lang="nl-BE" sz="7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06364" y="7077274"/>
            <a:ext cx="1029058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AVEC</a:t>
            </a:r>
            <a:endParaRPr lang="nl-BE" sz="7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946117" y="237624"/>
            <a:ext cx="747804" cy="798952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="" xmlns:a16="http://schemas.microsoft.com/office/drawing/2014/main" id="{965940FB-A261-460A-80C7-17B4A073D31B}"/>
              </a:ext>
            </a:extLst>
          </p:cNvPr>
          <p:cNvSpPr/>
          <p:nvPr/>
        </p:nvSpPr>
        <p:spPr>
          <a:xfrm>
            <a:off x="2824694" y="1413596"/>
            <a:ext cx="769377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0490A22-2D5C-4437-A89E-86005D1624B3}"/>
              </a:ext>
            </a:extLst>
          </p:cNvPr>
          <p:cNvSpPr txBox="1"/>
          <p:nvPr/>
        </p:nvSpPr>
        <p:spPr>
          <a:xfrm flipH="1">
            <a:off x="2806495" y="1462377"/>
            <a:ext cx="742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 dirty="0" smtClean="0">
                <a:solidFill>
                  <a:schemeClr val="bg1"/>
                </a:solidFill>
              </a:rPr>
              <a:t>Stranica </a:t>
            </a:r>
            <a:r>
              <a:rPr lang="en-GB" sz="1050" b="1" dirty="0" smtClean="0">
                <a:solidFill>
                  <a:schemeClr val="bg1"/>
                </a:solidFill>
              </a:rPr>
              <a:t>1</a:t>
            </a:r>
            <a:endParaRPr lang="nl-BE" sz="105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FF3CCE12-9853-43DB-9B54-E01286B444C2}"/>
              </a:ext>
            </a:extLst>
          </p:cNvPr>
          <p:cNvCxnSpPr>
            <a:cxnSpLocks/>
          </p:cNvCxnSpPr>
          <p:nvPr/>
        </p:nvCxnSpPr>
        <p:spPr>
          <a:xfrm flipV="1">
            <a:off x="3511576" y="5220884"/>
            <a:ext cx="394055" cy="177850"/>
          </a:xfrm>
          <a:prstGeom prst="line">
            <a:avLst/>
          </a:prstGeom>
          <a:ln w="1905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6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94878" y="1126272"/>
            <a:ext cx="6474482" cy="328404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/>
          <p:cNvSpPr/>
          <p:nvPr/>
        </p:nvSpPr>
        <p:spPr>
          <a:xfrm>
            <a:off x="194878" y="1534959"/>
            <a:ext cx="6474482" cy="4162344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2" name="TextBox 61"/>
          <p:cNvSpPr txBox="1"/>
          <p:nvPr/>
        </p:nvSpPr>
        <p:spPr>
          <a:xfrm>
            <a:off x="685000" y="1158262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Utovar spremnika na vozilo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28525" y="898590"/>
            <a:ext cx="49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12198" y="1659919"/>
            <a:ext cx="3744743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Koordiniraj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 farmerom </a:t>
            </a:r>
            <a:r>
              <a:rPr lang="hr-HR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najoptimalniju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poziciju vozila.</a:t>
            </a:r>
            <a:endParaRPr lang="en-GB" sz="10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endParaRPr lang="en-GB" sz="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Budi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siguran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je sva oprema ispravna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čista i neoštećena.</a:t>
            </a:r>
            <a:endParaRPr lang="nl-BE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Područje utovara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treba biti zaštićeno od kiše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hr-HR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nijega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jakog vjetra ili izravnog sunca.</a:t>
            </a:r>
            <a:endParaRPr lang="nl-BE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Izbjegavati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utovar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mokrih ptica u najhladnije dijelove vozila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Neki dijelovi vozila su hladniji nego drugi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Odgovornost je vozača osigurati utovar peradi na vozilo na primjeren način.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Nekoliko spremnika/kaveza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ostavi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prazne kako bi se poboljšalo strujanje zraka tijekom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vrućih dana.</a:t>
            </a:r>
            <a:endParaRPr lang="nl-BE" sz="10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Spremnike/kontejnere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potrebno je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utovariti na primjeren način.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2667" y="8085620"/>
            <a:ext cx="6466693" cy="1315745"/>
          </a:xfrm>
          <a:prstGeom prst="rect">
            <a:avLst/>
          </a:prstGeom>
          <a:solidFill>
            <a:schemeClr val="bg1"/>
          </a:solidFill>
          <a:ln w="28575">
            <a:solidFill>
              <a:srgbClr val="F4ECDE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vozilu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treba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imati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krizni</a:t>
            </a:r>
            <a:r>
              <a:rPr lang="nl-BE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nl-BE" sz="105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kojem je opisano kako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postupati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hitnosti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može uključivati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kontakt podatke ključnih osoba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proto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ol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provjeru ptica jesu li sposobne nastaviti putovanje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nl-BE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kašnjenja ili nesreće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treba osigurati kontakt organizatora puta da bi se odlučilo o najboljem planu za zaštitu ptica i smanjenju njihove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patnje.</a:t>
            </a:r>
            <a:endParaRPr lang="nl-BE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AutoNum type="arabicPeriod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Uvijek u klimatiziranom vozilu treba imati </a:t>
            </a:r>
            <a:r>
              <a:rPr lang="nl-BE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generator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za hitne slučajeve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kvara motora</a:t>
            </a:r>
            <a:r>
              <a:rPr lang="nl-BE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potrebno je pticama osigurati stalnu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temperaturu.</a:t>
            </a:r>
            <a:endParaRPr lang="nl-BE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35" y="4166485"/>
            <a:ext cx="1370515" cy="1027886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77" name="Rectangle 76"/>
          <p:cNvSpPr/>
          <p:nvPr/>
        </p:nvSpPr>
        <p:spPr>
          <a:xfrm>
            <a:off x="4433655" y="4029200"/>
            <a:ext cx="439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35939" t="41355" r="55922" b="53175"/>
          <a:stretch/>
        </p:blipFill>
        <p:spPr>
          <a:xfrm>
            <a:off x="4778726" y="1912967"/>
            <a:ext cx="1457317" cy="526182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200179" y="7695210"/>
            <a:ext cx="6469181" cy="305446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TextBox 81"/>
          <p:cNvSpPr txBox="1"/>
          <p:nvPr/>
        </p:nvSpPr>
        <p:spPr>
          <a:xfrm>
            <a:off x="457776" y="7678894"/>
            <a:ext cx="584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Hitne situacije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‘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Što učiniti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?’ </a:t>
            </a:r>
            <a:endParaRPr lang="en-US" sz="1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4878" y="5809578"/>
            <a:ext cx="6474482" cy="314713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TextBox 37"/>
          <p:cNvSpPr txBox="1"/>
          <p:nvPr/>
        </p:nvSpPr>
        <p:spPr>
          <a:xfrm>
            <a:off x="773470" y="5821503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Tijekom prijevoza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‘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Kako voziti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?’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4878" y="6213925"/>
            <a:ext cx="6474482" cy="1380324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5" name="TextBox 84"/>
          <p:cNvSpPr txBox="1"/>
          <p:nvPr/>
        </p:nvSpPr>
        <p:spPr>
          <a:xfrm>
            <a:off x="548680" y="6302614"/>
            <a:ext cx="2638015" cy="153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obzirno</a:t>
            </a:r>
            <a:endParaRPr lang="en-GB" sz="10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>
              <a:buFont typeface="Arial" panose="020B0604020202020204" pitchFamily="34" charset="0"/>
              <a:buChar char="•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polako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mijenjaj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brzine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>
              <a:buFont typeface="Arial" panose="020B0604020202020204" pitchFamily="34" charset="0"/>
              <a:buChar char="•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pažljivo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ulazi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zavoje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>
              <a:buFont typeface="Arial" panose="020B0604020202020204" pitchFamily="34" charset="0"/>
              <a:buChar char="•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održavaj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stalnu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brzinu.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Izbjegavaj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naglo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kočenje.</a:t>
            </a:r>
            <a:endParaRPr lang="en-GB" sz="10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autocestu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je god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moguće.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bržu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rutu.</a:t>
            </a:r>
            <a:endParaRPr lang="en-GB" sz="10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>
              <a:buFont typeface="Wingdings" pitchFamily="2" charset="2"/>
              <a:buChar char="§"/>
            </a:pP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GB" sz="920" i="1" dirty="0">
              <a:solidFill>
                <a:schemeClr val="accent3">
                  <a:lumMod val="20000"/>
                  <a:lumOff val="8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19728" y="6304752"/>
            <a:ext cx="3062024" cy="1364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ptice pri svakom stajanju na znakove abnormalnog ponašanja </a:t>
            </a:r>
            <a:r>
              <a:rPr lang="en-GB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npr. dahtanje </a:t>
            </a:r>
            <a:r>
              <a:rPr lang="en-GB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drhtanje</a:t>
            </a:r>
            <a:r>
              <a:rPr lang="en-GB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se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vrijeme promijeni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zaustavi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spusti bočne pokrivače.</a:t>
            </a:r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</a:t>
            </a:r>
            <a:r>
              <a:rPr lang="hr-HR" sz="105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vrućeg vremena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tijekom odmora 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park</a:t>
            </a:r>
            <a:r>
              <a:rPr lang="hr-HR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iraj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vozilo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sjeni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bi se izbjegao toplinski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stres.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920" i="1" dirty="0">
              <a:solidFill>
                <a:schemeClr val="accent3">
                  <a:lumMod val="20000"/>
                  <a:lumOff val="8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3432119" y="6360952"/>
            <a:ext cx="0" cy="96098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97853" y="5551900"/>
            <a:ext cx="438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000" b="1" dirty="0"/>
          </a:p>
        </p:txBody>
      </p:sp>
      <p:sp>
        <p:nvSpPr>
          <p:cNvPr id="34" name="TextBox 10"/>
          <p:cNvSpPr txBox="1"/>
          <p:nvPr/>
        </p:nvSpPr>
        <p:spPr>
          <a:xfrm>
            <a:off x="0" y="9516884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</a:t>
            </a:r>
            <a:r>
              <a:rPr lang="hr-HR" sz="1000" dirty="0" smtClean="0">
                <a:solidFill>
                  <a:schemeClr val="bg1"/>
                </a:solidFill>
              </a:rPr>
              <a:t>). </a:t>
            </a:r>
            <a:r>
              <a:rPr lang="hr-HR" sz="1000" smtClean="0">
                <a:solidFill>
                  <a:schemeClr val="bg1"/>
                </a:solidFill>
              </a:rPr>
              <a:t>Informativni letci </a:t>
            </a:r>
            <a:r>
              <a:rPr lang="hr-HR" sz="1000" dirty="0">
                <a:solidFill>
                  <a:schemeClr val="bg1"/>
                </a:solidFill>
              </a:rPr>
              <a:t>razvijeni u suradnji sa svim članovima konzorcija, članovima fokus grupe i </a:t>
            </a:r>
            <a:r>
              <a:rPr lang="hr-HR" sz="1000" dirty="0" smtClean="0">
                <a:solidFill>
                  <a:schemeClr val="bg1"/>
                </a:solidFill>
              </a:rPr>
              <a:t>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30917" y="2434477"/>
            <a:ext cx="1547205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7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hladnog vremena</a:t>
            </a:r>
            <a:r>
              <a:rPr lang="en-GB" sz="7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hr-HR" sz="7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ptice u plavom dijelu su pod najvećim rizikom od stresa zbog hladnoće.</a:t>
            </a:r>
            <a:endParaRPr lang="nl-BE" sz="7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5588013" y="4343971"/>
            <a:ext cx="1501429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©GTC Agricultural</a:t>
            </a:r>
            <a:endParaRPr lang="nl-BE" sz="6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985157" y="2155761"/>
            <a:ext cx="1090170" cy="1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23836" y="2036158"/>
            <a:ext cx="761320" cy="415498"/>
          </a:xfrm>
          <a:prstGeom prst="rect">
            <a:avLst/>
          </a:prstGeom>
          <a:solidFill>
            <a:srgbClr val="61C6F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05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Hladan zrak</a:t>
            </a:r>
            <a:endParaRPr lang="nl-BE" sz="105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53545" y="1642636"/>
            <a:ext cx="647663" cy="2154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sprijeda</a:t>
            </a:r>
            <a:endParaRPr lang="nl-BE" sz="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92429" y="1642636"/>
            <a:ext cx="667222" cy="2154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odostrag</a:t>
            </a:r>
            <a:endParaRPr lang="nl-BE" sz="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457899"/>
            <a:ext cx="659867" cy="448384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1637928" y="7468234"/>
            <a:ext cx="49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65107" t="54852" r="25229" b="38173"/>
          <a:stretch/>
        </p:blipFill>
        <p:spPr>
          <a:xfrm>
            <a:off x="4826004" y="2926764"/>
            <a:ext cx="1440978" cy="54790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4770058" y="3477841"/>
            <a:ext cx="1644742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7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vrućeg vremena</a:t>
            </a:r>
            <a:r>
              <a:rPr lang="en-GB" sz="7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7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ptice u </a:t>
            </a:r>
            <a:r>
              <a:rPr lang="hr-HR" sz="7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crvenom </a:t>
            </a:r>
            <a:r>
              <a:rPr lang="hr-HR" sz="7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dijelu su pod najvećim rizikom od stresa zbog </a:t>
            </a:r>
            <a:r>
              <a:rPr lang="hr-HR" sz="7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vrućine.</a:t>
            </a:r>
            <a:endParaRPr lang="en-GB" sz="7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940428" y="3148178"/>
            <a:ext cx="321682" cy="7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62888" y="3002919"/>
            <a:ext cx="683215" cy="41549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05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Vruć zrak</a:t>
            </a:r>
            <a:endParaRPr lang="nl-BE" sz="105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5978740" y="2121982"/>
            <a:ext cx="64152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©Dr </a:t>
            </a:r>
            <a:r>
              <a:rPr lang="en-GB" sz="6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Rabitsch</a:t>
            </a:r>
            <a:endParaRPr lang="nl-BE" sz="1400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6010617" y="3130547"/>
            <a:ext cx="64152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©Dr </a:t>
            </a:r>
            <a:r>
              <a:rPr lang="en-GB" sz="6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Rabitsch</a:t>
            </a:r>
            <a:endParaRPr lang="nl-BE" sz="1400" dirty="0"/>
          </a:p>
        </p:txBody>
      </p:sp>
      <p:sp>
        <p:nvSpPr>
          <p:cNvPr id="20" name="Rectangle 19"/>
          <p:cNvSpPr/>
          <p:nvPr/>
        </p:nvSpPr>
        <p:spPr>
          <a:xfrm>
            <a:off x="271092" y="4024474"/>
            <a:ext cx="3952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3605" lvl="1" indent="-228600" algn="just">
              <a:buFont typeface="Wingdings" panose="05000000000000000000" pitchFamily="2" charset="2"/>
              <a:buChar char="ü"/>
            </a:pP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Donesi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spremnike/kontejnere </a:t>
            </a: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što bliže</a:t>
            </a:r>
            <a:r>
              <a:rPr lang="en-GB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pticama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prijenos spremnika mogu se koristiti viličari.</a:t>
            </a:r>
            <a:endParaRPr lang="en-GB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 algn="just">
              <a:buFont typeface="Wingdings" panose="05000000000000000000" pitchFamily="2" charset="2"/>
              <a:buChar char="ü"/>
            </a:pP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Izbjegavaj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poskakivanje spremnika/kontejnera</a:t>
            </a:r>
            <a:r>
              <a:rPr lang="hr-H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drži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ih u ravnoteži.</a:t>
            </a:r>
          </a:p>
          <a:p>
            <a:pPr marL="663605" lvl="1" indent="-228600" algn="just">
              <a:buFont typeface="Wingdings" panose="05000000000000000000" pitchFamily="2" charset="2"/>
              <a:buChar char="ü"/>
            </a:pP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Spriječi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padanje spremnika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spremnik ipak padne,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ima li ozlijeđenih ptica te ih humano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usmrti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 algn="just">
              <a:buFont typeface="Wingdings" panose="05000000000000000000" pitchFamily="2" charset="2"/>
              <a:buChar char="ü"/>
            </a:pP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Sigurno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smjesti</a:t>
            </a: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sve spremnike/kontejnere na vozilu.</a:t>
            </a:r>
            <a:endParaRPr lang="en-GB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63605" lvl="1" indent="-228600" algn="just">
              <a:buFont typeface="Wingdings" panose="05000000000000000000" pitchFamily="2" charset="2"/>
              <a:buChar char="ü"/>
            </a:pP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Pazi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</a:t>
            </a: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naslagani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spremnici/kontejneri nisu </a:t>
            </a: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previsoki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jer je u tom slučaju ptice teško pažljivo podići iznad visine ramena.</a:t>
            </a:r>
            <a:endParaRPr lang="en-GB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51C3F3A6-888E-452E-A795-2CBF0833E6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89958" l="1700" r="90000">
                        <a14:foregroundMark x1="13200" y1="71711" x2="13200" y2="71711"/>
                        <a14:foregroundMark x1="15400" y1="70438" x2="15400" y2="70438"/>
                        <a14:foregroundMark x1="18400" y1="71146" x2="18400" y2="71146"/>
                        <a14:foregroundMark x1="20400" y1="71004" x2="20400" y2="71004"/>
                        <a14:foregroundMark x1="24400" y1="70438" x2="24400" y2="70438"/>
                        <a14:foregroundMark x1="26900" y1="70438" x2="26900" y2="70438"/>
                        <a14:foregroundMark x1="30600" y1="70156" x2="30600" y2="70156"/>
                        <a14:foregroundMark x1="33200" y1="70014" x2="33200" y2="70014"/>
                        <a14:foregroundMark x1="35900" y1="70721" x2="35900" y2="70721"/>
                        <a14:foregroundMark x1="38800" y1="71146" x2="38800" y2="71146"/>
                        <a14:foregroundMark x1="42000" y1="71146" x2="42000" y2="71146"/>
                        <a14:foregroundMark x1="44700" y1="70721" x2="44700" y2="70721"/>
                        <a14:foregroundMark x1="48700" y1="70156" x2="48700" y2="70156"/>
                        <a14:foregroundMark x1="51000" y1="70156" x2="51000" y2="70156"/>
                        <a14:foregroundMark x1="53400" y1="70014" x2="53400" y2="70014"/>
                        <a14:foregroundMark x1="58100" y1="70580" x2="58100" y2="70580"/>
                        <a14:foregroundMark x1="60300" y1="70580" x2="60300" y2="70580"/>
                        <a14:foregroundMark x1="63200" y1="70721" x2="63200" y2="70721"/>
                        <a14:foregroundMark x1="64500" y1="70721" x2="64500" y2="70721"/>
                        <a14:foregroundMark x1="67700" y1="71287" x2="67700" y2="71287"/>
                        <a14:foregroundMark x1="70600" y1="70721" x2="70600" y2="70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7" y="-99741"/>
            <a:ext cx="1917532" cy="1355695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91D6039-239B-4208-8115-E3CDC60E482E}"/>
              </a:ext>
            </a:extLst>
          </p:cNvPr>
          <p:cNvSpPr/>
          <p:nvPr/>
        </p:nvSpPr>
        <p:spPr>
          <a:xfrm>
            <a:off x="3052709" y="355161"/>
            <a:ext cx="700145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54C9A05-CF35-41D8-BA3C-9C058601F249}"/>
              </a:ext>
            </a:extLst>
          </p:cNvPr>
          <p:cNvSpPr txBox="1"/>
          <p:nvPr/>
        </p:nvSpPr>
        <p:spPr>
          <a:xfrm flipH="1">
            <a:off x="2996951" y="390982"/>
            <a:ext cx="755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 smtClean="0">
                <a:solidFill>
                  <a:schemeClr val="bg1"/>
                </a:solidFill>
              </a:rPr>
              <a:t>Stranica</a:t>
            </a:r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2</a:t>
            </a:r>
            <a:endParaRPr lang="nl-B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652</Words>
  <Application>Microsoft Office PowerPoint</Application>
  <PresentationFormat>A4 (210x297 mm)</PresentationFormat>
  <Paragraphs>88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371</cp:revision>
  <cp:lastPrinted>2017-04-27T10:23:10Z</cp:lastPrinted>
  <dcterms:created xsi:type="dcterms:W3CDTF">2016-09-12T08:48:31Z</dcterms:created>
  <dcterms:modified xsi:type="dcterms:W3CDTF">2018-07-30T07:33:32Z</dcterms:modified>
</cp:coreProperties>
</file>